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532" r:id="rId11"/>
    <p:sldId id="289" r:id="rId12"/>
    <p:sldId id="290" r:id="rId13"/>
    <p:sldId id="291" r:id="rId14"/>
    <p:sldId id="534" r:id="rId15"/>
    <p:sldId id="535" r:id="rId16"/>
    <p:sldId id="267" r:id="rId17"/>
    <p:sldId id="536" r:id="rId18"/>
    <p:sldId id="277" r:id="rId19"/>
    <p:sldId id="542" r:id="rId20"/>
    <p:sldId id="342" r:id="rId21"/>
    <p:sldId id="343" r:id="rId22"/>
    <p:sldId id="543" r:id="rId23"/>
    <p:sldId id="279" r:id="rId24"/>
    <p:sldId id="544" r:id="rId25"/>
    <p:sldId id="545" r:id="rId26"/>
    <p:sldId id="280" r:id="rId27"/>
    <p:sldId id="546" r:id="rId28"/>
    <p:sldId id="282" r:id="rId29"/>
    <p:sldId id="547" r:id="rId30"/>
    <p:sldId id="548" r:id="rId31"/>
    <p:sldId id="269" r:id="rId32"/>
    <p:sldId id="272" r:id="rId33"/>
    <p:sldId id="552" r:id="rId34"/>
    <p:sldId id="356" r:id="rId35"/>
    <p:sldId id="357" r:id="rId36"/>
    <p:sldId id="36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Échantillonnage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jeu de données (</a:t>
            </a:r>
            <a:r>
              <a:rPr lang="fr-FR" dirty="0" err="1"/>
              <a:t>dataset</a:t>
            </a:r>
            <a:r>
              <a:rPr lang="fr-FR" dirty="0"/>
              <a:t>) dont vous disposez constitue une ressource précieuse</a:t>
            </a:r>
          </a:p>
          <a:p>
            <a:pPr lvl="1"/>
            <a:r>
              <a:rPr lang="fr-FR" dirty="0"/>
              <a:t>Il faut pouvoir l’utiliser à bon escient afin de pouvoir à la fois choisir un modèle et l'entraîner</a:t>
            </a:r>
          </a:p>
          <a:p>
            <a:pPr lvl="1"/>
            <a:r>
              <a:rPr lang="fr-FR" dirty="0"/>
              <a:t>mais aussi de pouvoir tester la qualité de ce modèle</a:t>
            </a:r>
          </a:p>
          <a:p>
            <a:r>
              <a:rPr lang="fr-FR" dirty="0"/>
              <a:t>La première question à se poser est</a:t>
            </a:r>
          </a:p>
          <a:p>
            <a:pPr lvl="1"/>
            <a:r>
              <a:rPr lang="fr-FR" dirty="0"/>
              <a:t>Est-ce qu’on va utiliser toutes les données d'exemple dont on dispose ?</a:t>
            </a:r>
          </a:p>
          <a:p>
            <a:pPr lvl="1"/>
            <a:r>
              <a:rPr lang="fr-FR" dirty="0"/>
              <a:t>Volume, tests, …</a:t>
            </a:r>
          </a:p>
          <a:p>
            <a:r>
              <a:rPr lang="fr-FR" dirty="0"/>
              <a:t>Il faut échantillonner (</a:t>
            </a:r>
            <a:r>
              <a:rPr lang="fr-FR" dirty="0" err="1"/>
              <a:t>sampling</a:t>
            </a:r>
            <a:r>
              <a:rPr lang="fr-FR" dirty="0"/>
              <a:t>) les données à tester</a:t>
            </a:r>
          </a:p>
        </p:txBody>
      </p:sp>
    </p:spTree>
    <p:extLst>
      <p:ext uri="{BB962C8B-B14F-4D97-AF65-F5344CB8AC3E}">
        <p14:creationId xmlns:p14="http://schemas.microsoft.com/office/powerpoint/2010/main" val="148465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chères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s’avère que si on entraîne le modèle avec des données, il va naturellement être plus performant sur ces données-là</a:t>
            </a:r>
          </a:p>
          <a:p>
            <a:r>
              <a:rPr lang="fr-FR" dirty="0"/>
              <a:t>Ce qui nous intéresse c’est de mesurer sa performance sur des données qu’il n’a jamais vues puisque c’est ce qui va se passer en pratique</a:t>
            </a:r>
          </a:p>
          <a:p>
            <a:r>
              <a:rPr lang="fr-FR" dirty="0"/>
              <a:t>Cette performance est appelée la </a:t>
            </a:r>
            <a:r>
              <a:rPr lang="fr-FR" b="1" dirty="0"/>
              <a:t>généralisation</a:t>
            </a:r>
            <a:r>
              <a:rPr lang="fr-FR" dirty="0"/>
              <a:t> du modèle</a:t>
            </a:r>
          </a:p>
          <a:p>
            <a:pPr lvl="1"/>
            <a:r>
              <a:rPr lang="fr-FR" dirty="0"/>
              <a:t>Sa capacité à effectuer des prédictions de qualité sur des situations jamais rencontrées.</a:t>
            </a:r>
          </a:p>
        </p:txBody>
      </p:sp>
    </p:spTree>
    <p:extLst>
      <p:ext uri="{BB962C8B-B14F-4D97-AF65-F5344CB8AC3E}">
        <p14:creationId xmlns:p14="http://schemas.microsoft.com/office/powerpoint/2010/main" val="227125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difficile de comparer des données de l’ordre de 100000 et de l’ordre de 0.00001</a:t>
            </a:r>
          </a:p>
          <a:p>
            <a:pPr lvl="1"/>
            <a:r>
              <a:rPr lang="fr-FR" dirty="0"/>
              <a:t>La descente du gradient va être négligeable sur 100000 et important sur 0.00001</a:t>
            </a:r>
          </a:p>
          <a:p>
            <a:pPr lvl="1"/>
            <a:r>
              <a:rPr lang="fr-FR" dirty="0"/>
              <a:t>Peut empêcher un réseau de fonctionner</a:t>
            </a:r>
          </a:p>
          <a:p>
            <a:r>
              <a:rPr lang="fr-FR" dirty="0"/>
              <a:t>Standardisation</a:t>
            </a:r>
          </a:p>
          <a:p>
            <a:pPr lvl="1"/>
            <a:r>
              <a:rPr lang="fr-FR" dirty="0"/>
              <a:t>Permet de comparer des données comparables</a:t>
            </a:r>
          </a:p>
          <a:p>
            <a:pPr lvl="1"/>
            <a:r>
              <a:rPr lang="fr-FR" dirty="0"/>
              <a:t>Par exemple centrer les données sur zéro avec un écart type de 1</a:t>
            </a:r>
          </a:p>
          <a:p>
            <a:pPr lvl="1"/>
            <a:r>
              <a:rPr lang="fr-FR" dirty="0"/>
              <a:t>F(x) = (x – </a:t>
            </a:r>
            <a:r>
              <a:rPr lang="fr-FR" dirty="0" err="1"/>
              <a:t>moy</a:t>
            </a:r>
            <a:r>
              <a:rPr lang="fr-FR" dirty="0"/>
              <a:t>) / </a:t>
            </a:r>
            <a:r>
              <a:rPr lang="fr-FR" dirty="0" err="1"/>
              <a:t>std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579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Standardisation d’un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Permet de normaliser les données</a:t>
            </a:r>
          </a:p>
          <a:p>
            <a:r>
              <a:rPr lang="fr-FR" sz="2400" dirty="0" err="1"/>
              <a:t>MinMaxScaler</a:t>
            </a:r>
            <a:endParaRPr lang="fr-FR" sz="2400" dirty="0"/>
          </a:p>
          <a:p>
            <a:pPr lvl="1"/>
            <a:r>
              <a:rPr lang="fr-FR" sz="2000" dirty="0"/>
              <a:t>Transforme les données pour qu’elles soient comprises entre min et max</a:t>
            </a:r>
          </a:p>
          <a:p>
            <a:r>
              <a:rPr lang="fr-FR" sz="2400" dirty="0" err="1"/>
              <a:t>StandardScaler</a:t>
            </a:r>
            <a:endParaRPr lang="fr-FR" sz="2400" dirty="0"/>
          </a:p>
          <a:p>
            <a:pPr lvl="1"/>
            <a:r>
              <a:rPr lang="fr-FR" sz="2000" dirty="0"/>
              <a:t>Supprime la moyenne et la mise à l'échelle de la variance de l'unité et en centrant sur 0</a:t>
            </a:r>
          </a:p>
          <a:p>
            <a:pPr lvl="1"/>
            <a:r>
              <a:rPr lang="fr-FR" sz="2000" dirty="0"/>
              <a:t>La moyenne devient 0</a:t>
            </a:r>
          </a:p>
          <a:p>
            <a:pPr lvl="1"/>
            <a:r>
              <a:rPr lang="fr-FR" sz="2000" dirty="0"/>
              <a:t>L’écart type devient 1</a:t>
            </a:r>
          </a:p>
          <a:p>
            <a:r>
              <a:rPr lang="fr-FR" sz="2400" dirty="0" err="1"/>
              <a:t>RobustScaler</a:t>
            </a:r>
            <a:endParaRPr lang="fr-FR" sz="2400" dirty="0"/>
          </a:p>
          <a:p>
            <a:pPr lvl="1"/>
            <a:r>
              <a:rPr lang="fr-FR" sz="2000" dirty="0"/>
              <a:t>Fonctionne comme </a:t>
            </a:r>
            <a:r>
              <a:rPr lang="fr-FR" sz="2000" dirty="0" err="1"/>
              <a:t>StandardScaler</a:t>
            </a:r>
            <a:r>
              <a:rPr lang="fr-FR" sz="2000" dirty="0"/>
              <a:t> mais en quantile</a:t>
            </a:r>
          </a:p>
          <a:p>
            <a:pPr lvl="1"/>
            <a:r>
              <a:rPr lang="fr-FR" sz="2000" dirty="0"/>
              <a:t>Si x &lt; médiane = f(x) = (x – médiane) / quartile</a:t>
            </a:r>
          </a:p>
          <a:p>
            <a:pPr lvl="1"/>
            <a:r>
              <a:rPr lang="fr-FR" sz="2000" dirty="0"/>
              <a:t>Si x &gt; médiane = f(x) = (x – médiane) / 0.75ile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789041"/>
            <a:ext cx="4464496" cy="11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400" dirty="0"/>
              <a:t>On créé B nouveaux ensembles d'apprentissage par un double processus d'échantillonnage :</a:t>
            </a:r>
          </a:p>
          <a:p>
            <a:pPr lvl="1"/>
            <a:r>
              <a:rPr lang="fr-FR" sz="2000" dirty="0"/>
              <a:t>sur les observations, en utilisant un tirage avec remise d'un nombre N d'observations identique à celui des données d'origine</a:t>
            </a:r>
          </a:p>
          <a:p>
            <a:pPr lvl="1"/>
            <a:r>
              <a:rPr lang="fr-FR" sz="2000" dirty="0"/>
              <a:t>et sur les p prédicteurs, en n'en retenant qu'un échantillon de cardinal m &lt; </a:t>
            </a:r>
            <a:r>
              <a:rPr lang="fr-FR" sz="2000" dirty="0" err="1"/>
              <a:t>sqrt</a:t>
            </a:r>
            <a:r>
              <a:rPr lang="fr-FR" sz="2000" dirty="0"/>
              <a:t>(p)</a:t>
            </a:r>
          </a:p>
          <a:p>
            <a:pPr lvl="1"/>
            <a:r>
              <a:rPr lang="fr-FR" sz="2000" dirty="0"/>
              <a:t>Sur chaque échantillon, on entraîne un arbre de décision selon une des techniques connues, en limitant sa croissance par validation croisée</a:t>
            </a:r>
          </a:p>
          <a:p>
            <a:pPr lvl="1"/>
            <a:r>
              <a:rPr lang="fr-FR" sz="2000" dirty="0"/>
              <a:t>On stocke les B prédictions de la variable d'intérêt pour chaque observation d'origine.</a:t>
            </a:r>
          </a:p>
          <a:p>
            <a:pPr lvl="1"/>
            <a:r>
              <a:rPr lang="fr-FR" sz="2000" dirty="0"/>
              <a:t>La prédiction de la forêt aléatoire est alors un simple vote majoritaire</a:t>
            </a:r>
          </a:p>
          <a:p>
            <a:pPr lvl="1"/>
            <a:r>
              <a:rPr lang="fr-FR" sz="2000" dirty="0"/>
              <a:t>Le principal revers de cette méthode est que l'on perd l'aspect visuel des arbres de décision uniques</a:t>
            </a:r>
          </a:p>
        </p:txBody>
      </p:sp>
    </p:spTree>
    <p:extLst>
      <p:ext uri="{BB962C8B-B14F-4D97-AF65-F5344CB8AC3E}">
        <p14:creationId xmlns:p14="http://schemas.microsoft.com/office/powerpoint/2010/main" val="119262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 </a:t>
            </a:r>
            <a:r>
              <a:rPr lang="fr-FR" dirty="0" err="1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forest.feature_importances</a:t>
            </a:r>
            <a:r>
              <a:rPr lang="fr-FR" dirty="0"/>
              <a:t>_</a:t>
            </a:r>
          </a:p>
          <a:p>
            <a:pPr lvl="1"/>
            <a:r>
              <a:rPr lang="fr-FR" dirty="0"/>
              <a:t>Permet de donner pour chaque </a:t>
            </a:r>
            <a:r>
              <a:rPr lang="fr-FR" dirty="0" err="1"/>
              <a:t>feature</a:t>
            </a:r>
            <a:r>
              <a:rPr lang="fr-FR" dirty="0"/>
              <a:t> son importance sur 1</a:t>
            </a:r>
          </a:p>
        </p:txBody>
      </p:sp>
    </p:spTree>
    <p:extLst>
      <p:ext uri="{BB962C8B-B14F-4D97-AF65-F5344CB8AC3E}">
        <p14:creationId xmlns:p14="http://schemas.microsoft.com/office/powerpoint/2010/main" val="278481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Sérialisation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Transformation d’un objet en binaire</a:t>
            </a:r>
          </a:p>
          <a:p>
            <a:pPr lvl="1"/>
            <a:r>
              <a:rPr lang="fr-FR" dirty="0"/>
              <a:t>Sérialisation</a:t>
            </a:r>
          </a:p>
          <a:p>
            <a:pPr lvl="1"/>
            <a:r>
              <a:rPr lang="fr-FR" dirty="0" err="1"/>
              <a:t>Marshalling</a:t>
            </a:r>
            <a:endParaRPr lang="fr-FR" dirty="0"/>
          </a:p>
          <a:p>
            <a:r>
              <a:rPr lang="fr-FR" dirty="0"/>
              <a:t>Transformation inverse</a:t>
            </a:r>
          </a:p>
          <a:p>
            <a:pPr lvl="1"/>
            <a:r>
              <a:rPr lang="fr-FR" dirty="0" err="1"/>
              <a:t>Désérialisation</a:t>
            </a:r>
            <a:endParaRPr lang="fr-FR" dirty="0"/>
          </a:p>
          <a:p>
            <a:pPr lvl="1"/>
            <a:r>
              <a:rPr lang="fr-FR" dirty="0" err="1"/>
              <a:t>Unmarshalling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13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fr-FR" dirty="0" err="1"/>
              <a:t>C'est</a:t>
            </a:r>
            <a:r>
              <a:rPr lang="en-GB" altLang="fr-FR" dirty="0"/>
              <a:t> un module </a:t>
            </a:r>
            <a:r>
              <a:rPr lang="en-GB" altLang="fr-FR" dirty="0" err="1"/>
              <a:t>étonnant</a:t>
            </a:r>
            <a:r>
              <a:rPr lang="en-GB" altLang="fr-FR" dirty="0"/>
              <a:t> qui </a:t>
            </a:r>
            <a:r>
              <a:rPr lang="en-GB" altLang="fr-FR" dirty="0" err="1"/>
              <a:t>peut</a:t>
            </a:r>
            <a:r>
              <a:rPr lang="en-GB" altLang="fr-FR" dirty="0"/>
              <a:t> </a:t>
            </a:r>
            <a:r>
              <a:rPr lang="en-GB" altLang="fr-FR" dirty="0" err="1"/>
              <a:t>prendre</a:t>
            </a:r>
            <a:r>
              <a:rPr lang="en-GB" altLang="fr-FR" dirty="0"/>
              <a:t> </a:t>
            </a:r>
            <a:r>
              <a:rPr lang="en-GB" altLang="fr-FR" dirty="0" err="1"/>
              <a:t>presque</a:t>
            </a:r>
            <a:r>
              <a:rPr lang="en-GB" altLang="fr-FR" dirty="0"/>
              <a:t> </a:t>
            </a:r>
            <a:r>
              <a:rPr lang="en-GB" altLang="fr-FR" dirty="0" err="1"/>
              <a:t>n'importe</a:t>
            </a:r>
            <a:r>
              <a:rPr lang="en-GB" altLang="fr-FR" dirty="0"/>
              <a:t> </a:t>
            </a:r>
            <a:r>
              <a:rPr lang="en-GB" altLang="fr-FR" dirty="0" err="1"/>
              <a:t>quel</a:t>
            </a:r>
            <a:r>
              <a:rPr lang="en-GB" altLang="fr-FR" dirty="0"/>
              <a:t> objet Python, et le </a:t>
            </a:r>
            <a:r>
              <a:rPr lang="en-GB" altLang="fr-FR" dirty="0" err="1"/>
              <a:t>convertir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une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sous </a:t>
            </a:r>
            <a:r>
              <a:rPr lang="en-GB" altLang="fr-FR" dirty="0" err="1"/>
              <a:t>forme</a:t>
            </a:r>
            <a:r>
              <a:rPr lang="en-GB" altLang="fr-FR" dirty="0"/>
              <a:t> de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endParaRPr lang="en-GB" altLang="fr-FR" dirty="0"/>
          </a:p>
          <a:p>
            <a:r>
              <a:rPr lang="en-GB" altLang="fr-FR" dirty="0"/>
              <a:t>Ce </a:t>
            </a:r>
            <a:r>
              <a:rPr lang="en-GB" altLang="fr-FR" dirty="0" err="1"/>
              <a:t>processus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/>
              <a:t>pickling</a:t>
            </a:r>
            <a:endParaRPr lang="en-GB" altLang="fr-FR" dirty="0"/>
          </a:p>
          <a:p>
            <a:r>
              <a:rPr lang="en-GB" altLang="fr-FR" dirty="0" err="1"/>
              <a:t>Reconstruire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à </a:t>
            </a:r>
            <a:r>
              <a:rPr lang="en-GB" altLang="fr-FR" dirty="0" err="1"/>
              <a:t>partir</a:t>
            </a:r>
            <a:r>
              <a:rPr lang="en-GB" altLang="fr-FR" dirty="0"/>
              <a:t> de </a:t>
            </a:r>
            <a:r>
              <a:rPr lang="en-GB" altLang="fr-FR" dirty="0" err="1"/>
              <a:t>sa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 err="1"/>
              <a:t>unpickling</a:t>
            </a:r>
            <a:endParaRPr lang="en-GB" altLang="fr-FR" dirty="0"/>
          </a:p>
          <a:p>
            <a:pPr lvl="1"/>
            <a:r>
              <a:rPr lang="en-GB" altLang="fr-FR" dirty="0"/>
              <a:t>Entre pickling et </a:t>
            </a:r>
            <a:r>
              <a:rPr lang="en-GB" altLang="fr-FR" dirty="0" err="1"/>
              <a:t>unpickling</a:t>
            </a:r>
            <a:r>
              <a:rPr lang="en-GB" altLang="fr-FR" dirty="0"/>
              <a:t>, la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représentant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a </a:t>
            </a:r>
            <a:r>
              <a:rPr lang="en-GB" altLang="fr-FR" dirty="0" err="1"/>
              <a:t>pu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enregistrée</a:t>
            </a:r>
            <a:r>
              <a:rPr lang="en-GB" altLang="fr-FR" dirty="0"/>
              <a:t> </a:t>
            </a:r>
            <a:r>
              <a:rPr lang="en-GB" altLang="fr-FR" dirty="0" err="1"/>
              <a:t>dans</a:t>
            </a:r>
            <a:r>
              <a:rPr lang="en-GB" altLang="fr-FR" dirty="0"/>
              <a:t> un </a:t>
            </a:r>
            <a:r>
              <a:rPr lang="en-GB" altLang="fr-FR" dirty="0" err="1"/>
              <a:t>fichier</a:t>
            </a:r>
            <a:r>
              <a:rPr lang="en-GB" altLang="fr-FR" dirty="0"/>
              <a:t>, </a:t>
            </a:r>
            <a:r>
              <a:rPr lang="en-GB" altLang="fr-FR" dirty="0" err="1"/>
              <a:t>ou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envoyée</a:t>
            </a:r>
            <a:r>
              <a:rPr lang="en-GB" altLang="fr-FR" dirty="0"/>
              <a:t> à </a:t>
            </a:r>
            <a:r>
              <a:rPr lang="en-GB" altLang="fr-FR" dirty="0" err="1"/>
              <a:t>une</a:t>
            </a:r>
            <a:r>
              <a:rPr lang="en-GB" altLang="fr-FR" dirty="0"/>
              <a:t> machine </a:t>
            </a:r>
            <a:r>
              <a:rPr lang="en-GB" altLang="fr-FR" dirty="0" err="1"/>
              <a:t>éloignée</a:t>
            </a:r>
            <a:r>
              <a:rPr lang="en-GB" altLang="fr-FR" dirty="0"/>
              <a:t> via </a:t>
            </a:r>
            <a:r>
              <a:rPr lang="en-GB" altLang="fr-FR" dirty="0" err="1"/>
              <a:t>une</a:t>
            </a:r>
            <a:r>
              <a:rPr lang="en-GB" altLang="fr-FR" dirty="0"/>
              <a:t> connexion </a:t>
            </a:r>
            <a:r>
              <a:rPr lang="en-GB" altLang="fr-FR" dirty="0" err="1"/>
              <a:t>réseau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3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/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avez un objet x, et un objet fichier f ouvert en écriture, la voie la plus simple de ``</a:t>
            </a:r>
            <a:r>
              <a:rPr lang="fr-FR" dirty="0" err="1"/>
              <a:t>pickler</a:t>
            </a:r>
            <a:r>
              <a:rPr lang="fr-FR" dirty="0"/>
              <a:t>'' l'objet prend seulement une ligne de code </a:t>
            </a:r>
          </a:p>
          <a:p>
            <a:pPr lvl="1"/>
            <a:r>
              <a:rPr lang="fr-FR" dirty="0" err="1"/>
              <a:t>pickle.dump</a:t>
            </a:r>
            <a:r>
              <a:rPr lang="fr-FR" dirty="0"/>
              <a:t>(x, f)</a:t>
            </a:r>
          </a:p>
          <a:p>
            <a:r>
              <a:rPr lang="fr-FR" dirty="0"/>
              <a:t>Pour ``</a:t>
            </a:r>
            <a:r>
              <a:rPr lang="fr-FR" dirty="0" err="1"/>
              <a:t>unpickler</a:t>
            </a:r>
            <a:r>
              <a:rPr lang="fr-FR" dirty="0"/>
              <a:t>'' l'objet, si f est un objet fichier ouvert en lecture</a:t>
            </a:r>
          </a:p>
          <a:p>
            <a:pPr lvl="1"/>
            <a:r>
              <a:rPr lang="fr-FR" dirty="0"/>
              <a:t>x = </a:t>
            </a:r>
            <a:r>
              <a:rPr lang="fr-FR" dirty="0" err="1"/>
              <a:t>pickle.load</a:t>
            </a:r>
            <a:r>
              <a:rPr lang="fr-FR" dirty="0"/>
              <a:t>(f)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6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machines à vecteurs de support sont un ensemble de techniques d'apprentissage supervisé destinées à résoudre des problèmes de discrimination</a:t>
            </a:r>
          </a:p>
          <a:p>
            <a:pPr lvl="1"/>
            <a:r>
              <a:rPr lang="fr-FR" dirty="0"/>
              <a:t>Les SVM sont une généralisation des </a:t>
            </a:r>
            <a:r>
              <a:rPr lang="fr-FR" dirty="0" err="1"/>
              <a:t>classifieurs</a:t>
            </a:r>
            <a:r>
              <a:rPr lang="fr-FR" dirty="0"/>
              <a:t> linéaires.</a:t>
            </a:r>
          </a:p>
          <a:p>
            <a:pPr lvl="1"/>
            <a:r>
              <a:rPr lang="fr-FR" dirty="0"/>
              <a:t>Date années 1990 à partir des considérations théoriques de Vladimir </a:t>
            </a:r>
            <a:r>
              <a:rPr lang="fr-FR" dirty="0" err="1"/>
              <a:t>Vapnik</a:t>
            </a:r>
            <a:r>
              <a:rPr lang="fr-FR" dirty="0"/>
              <a:t> sur le développement d'une théorie statistique de l'apprentissage : la théorie de </a:t>
            </a:r>
            <a:r>
              <a:rPr lang="fr-FR" dirty="0" err="1"/>
              <a:t>Vapnik-Chervonenkis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09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SVC est </a:t>
            </a:r>
            <a:r>
              <a:rPr lang="fr-FR"/>
              <a:t>un classifier SVM</a:t>
            </a:r>
            <a:endParaRPr lang="fr-FR" dirty="0"/>
          </a:p>
          <a:p>
            <a:pPr lvl="1"/>
            <a:r>
              <a:rPr lang="fr-FR" dirty="0" err="1"/>
              <a:t>sklearn.svm.SVC</a:t>
            </a:r>
            <a:r>
              <a:rPr lang="fr-FR" dirty="0"/>
              <a:t>(C=1.0, </a:t>
            </a:r>
            <a:r>
              <a:rPr lang="fr-FR" dirty="0" err="1"/>
              <a:t>kernel</a:t>
            </a:r>
            <a:r>
              <a:rPr lang="fr-FR" dirty="0"/>
              <a:t>=’</a:t>
            </a:r>
            <a:r>
              <a:rPr lang="fr-FR" dirty="0" err="1"/>
              <a:t>rbf</a:t>
            </a:r>
            <a:r>
              <a:rPr lang="fr-FR" dirty="0"/>
              <a:t>’, </a:t>
            </a:r>
            <a:r>
              <a:rPr lang="fr-FR" dirty="0" err="1"/>
              <a:t>degree</a:t>
            </a:r>
            <a:r>
              <a:rPr lang="fr-FR" dirty="0"/>
              <a:t>=3, gamma=’auto’, coef0=0.0, </a:t>
            </a:r>
            <a:r>
              <a:rPr lang="fr-FR" dirty="0" err="1"/>
              <a:t>shrinking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, </a:t>
            </a:r>
            <a:r>
              <a:rPr lang="fr-FR" dirty="0" err="1"/>
              <a:t>probability</a:t>
            </a:r>
            <a:r>
              <a:rPr lang="fr-FR" dirty="0"/>
              <a:t>=False, </a:t>
            </a:r>
            <a:r>
              <a:rPr lang="fr-FR" dirty="0" err="1"/>
              <a:t>tol</a:t>
            </a:r>
            <a:r>
              <a:rPr lang="fr-FR" dirty="0"/>
              <a:t>=0.001, </a:t>
            </a:r>
            <a:r>
              <a:rPr lang="fr-FR" dirty="0" err="1"/>
              <a:t>cache_size</a:t>
            </a:r>
            <a:r>
              <a:rPr lang="fr-FR" dirty="0"/>
              <a:t>=200, </a:t>
            </a:r>
            <a:r>
              <a:rPr lang="fr-FR" dirty="0" err="1"/>
              <a:t>class_weight</a:t>
            </a:r>
            <a:r>
              <a:rPr lang="fr-FR" dirty="0"/>
              <a:t>=None, </a:t>
            </a:r>
            <a:r>
              <a:rPr lang="fr-FR" dirty="0" err="1"/>
              <a:t>verbose</a:t>
            </a:r>
            <a:r>
              <a:rPr lang="fr-FR" dirty="0"/>
              <a:t>=False, </a:t>
            </a:r>
            <a:r>
              <a:rPr lang="fr-FR" dirty="0" err="1"/>
              <a:t>max_iter</a:t>
            </a:r>
            <a:r>
              <a:rPr lang="fr-FR" dirty="0"/>
              <a:t>=-1, </a:t>
            </a:r>
            <a:r>
              <a:rPr lang="fr-FR" dirty="0" err="1"/>
              <a:t>decision_function_shape</a:t>
            </a:r>
            <a:r>
              <a:rPr lang="fr-FR" dirty="0"/>
              <a:t>=’</a:t>
            </a:r>
            <a:r>
              <a:rPr lang="fr-FR" dirty="0" err="1"/>
              <a:t>ovr</a:t>
            </a:r>
            <a:r>
              <a:rPr lang="fr-FR" dirty="0"/>
              <a:t>’, </a:t>
            </a:r>
            <a:r>
              <a:rPr lang="fr-FR" dirty="0" err="1"/>
              <a:t>random_state</a:t>
            </a:r>
            <a:r>
              <a:rPr lang="fr-FR" dirty="0"/>
              <a:t>=None)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 err="1"/>
              <a:t>svm</a:t>
            </a:r>
            <a:r>
              <a:rPr lang="fr-FR" dirty="0"/>
              <a:t> = </a:t>
            </a:r>
            <a:r>
              <a:rPr lang="fr-FR" dirty="0" err="1"/>
              <a:t>sk.svm.SVC</a:t>
            </a:r>
            <a:r>
              <a:rPr lang="fr-FR" dirty="0"/>
              <a:t>(C=0.1, </a:t>
            </a:r>
            <a:r>
              <a:rPr lang="fr-FR" dirty="0" err="1"/>
              <a:t>kernel</a:t>
            </a:r>
            <a:r>
              <a:rPr lang="fr-FR" dirty="0"/>
              <a:t>='</a:t>
            </a:r>
            <a:r>
              <a:rPr lang="fr-FR" dirty="0" err="1"/>
              <a:t>linear</a:t>
            </a:r>
            <a:r>
              <a:rPr lang="fr-FR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9517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Kernel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6814B-F322-48D5-8F90-C756EF69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7" y="105273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C360BA-A065-419E-8020-069C3EB0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76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 err="1"/>
              <a:t>Fl</a:t>
            </a:r>
            <a:r>
              <a:rPr lang="fr-FR" dirty="0"/>
              <a:t>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5" y="573875"/>
            <a:ext cx="3977609" cy="53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r>
              <a:rPr lang="fr-FR" dirty="0" err="1"/>
              <a:t>Clusterisation</a:t>
            </a:r>
            <a:r>
              <a:rPr lang="fr-FR" dirty="0"/>
              <a:t> (regroupement)</a:t>
            </a:r>
          </a:p>
          <a:p>
            <a:pPr lvl="1"/>
            <a:r>
              <a:rPr lang="fr-FR" dirty="0"/>
              <a:t>Réduction de dimension</a:t>
            </a:r>
          </a:p>
          <a:p>
            <a:pPr lvl="1"/>
            <a:r>
              <a:rPr lang="fr-FR" dirty="0"/>
              <a:t>Sélection de modèle</a:t>
            </a:r>
          </a:p>
          <a:p>
            <a:pPr lvl="1"/>
            <a:r>
              <a:rPr lang="fr-FR" dirty="0" err="1"/>
              <a:t>Preprocessing</a:t>
            </a:r>
            <a:r>
              <a:rPr lang="fr-FR" dirty="0"/>
              <a:t> (Filtrage, Randomisation)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87721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Surapprentissage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</a:t>
            </a:r>
            <a:r>
              <a:rPr lang="fr-FR" dirty="0" err="1"/>
              <a:t>surapprentissage</a:t>
            </a:r>
            <a:r>
              <a:rPr lang="fr-FR" dirty="0"/>
              <a:t>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20508</TotalTime>
  <Words>1433</Words>
  <Application>Microsoft Office PowerPoint</Application>
  <PresentationFormat>Grand écran</PresentationFormat>
  <Paragraphs>183</Paragraphs>
  <Slides>36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Échantillonnage</vt:lpstr>
      <vt:lpstr>Randomisation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Scaling</vt:lpstr>
      <vt:lpstr>Standardisation d’un jeu de données</vt:lpstr>
      <vt:lpstr>Random Forest</vt:lpstr>
      <vt:lpstr>Asymétrie</vt:lpstr>
      <vt:lpstr>Random Forest</vt:lpstr>
      <vt:lpstr>Exemple Iris</vt:lpstr>
      <vt:lpstr>Importances des features</vt:lpstr>
      <vt:lpstr>Importance Feature</vt:lpstr>
      <vt:lpstr>Sérialisation du modèle</vt:lpstr>
      <vt:lpstr>Pickle</vt:lpstr>
      <vt:lpstr>Pickle</vt:lpstr>
      <vt:lpstr>SVM</vt:lpstr>
      <vt:lpstr>SVM</vt:lpstr>
      <vt:lpstr>Kernel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196</cp:revision>
  <dcterms:created xsi:type="dcterms:W3CDTF">2022-01-03T13:45:22Z</dcterms:created>
  <dcterms:modified xsi:type="dcterms:W3CDTF">2023-12-13T16:14:27Z</dcterms:modified>
</cp:coreProperties>
</file>